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9"/>
  </p:handoutMasterIdLst>
  <p:sldIdLst>
    <p:sldId id="256" r:id="rId2"/>
    <p:sldId id="257" r:id="rId3"/>
    <p:sldId id="260" r:id="rId4"/>
    <p:sldId id="261" r:id="rId5"/>
    <p:sldId id="258" r:id="rId6"/>
    <p:sldId id="270" r:id="rId7"/>
    <p:sldId id="263" r:id="rId8"/>
    <p:sldId id="267" r:id="rId9"/>
    <p:sldId id="264" r:id="rId10"/>
    <p:sldId id="265" r:id="rId11"/>
    <p:sldId id="269" r:id="rId12"/>
    <p:sldId id="268" r:id="rId13"/>
    <p:sldId id="266" r:id="rId14"/>
    <p:sldId id="271" r:id="rId15"/>
    <p:sldId id="272" r:id="rId16"/>
    <p:sldId id="273" r:id="rId17"/>
    <p:sldId id="274" r:id="rId18"/>
  </p:sldIdLst>
  <p:sldSz cx="9144000" cy="6858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D9374-9135-4B5A-9FD1-E71B96C6AC0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F40BE10-F33D-4BD6-9124-5D839851DA7D}">
      <dgm:prSet phldrT="[Texto]"/>
      <dgm:spPr/>
      <dgm:t>
        <a:bodyPr/>
        <a:lstStyle/>
        <a:p>
          <a:r>
            <a:rPr lang="es-ES" dirty="0" smtClean="0"/>
            <a:t>CE comunica a SM</a:t>
          </a:r>
          <a:endParaRPr lang="es-ES" dirty="0"/>
        </a:p>
      </dgm:t>
    </dgm:pt>
    <dgm:pt modelId="{4573EBCC-5C05-466B-9071-78AD57686C1D}" type="parTrans" cxnId="{2F95EAC0-54E0-4A95-ABA1-891A2B90F088}">
      <dgm:prSet/>
      <dgm:spPr/>
      <dgm:t>
        <a:bodyPr/>
        <a:lstStyle/>
        <a:p>
          <a:endParaRPr lang="es-ES"/>
        </a:p>
      </dgm:t>
    </dgm:pt>
    <dgm:pt modelId="{D05DD179-002C-4F49-8718-DAE0958072C8}" type="sibTrans" cxnId="{2F95EAC0-54E0-4A95-ABA1-891A2B90F088}">
      <dgm:prSet/>
      <dgm:spPr/>
      <dgm:t>
        <a:bodyPr/>
        <a:lstStyle/>
        <a:p>
          <a:endParaRPr lang="es-ES"/>
        </a:p>
      </dgm:t>
    </dgm:pt>
    <dgm:pt modelId="{DE0CB0E1-3401-4935-BAC5-87BF0FED446D}">
      <dgm:prSet phldrT="[Texto]"/>
      <dgm:spPr/>
      <dgm:t>
        <a:bodyPr/>
        <a:lstStyle/>
        <a:p>
          <a:r>
            <a:rPr lang="es-ES" dirty="0" smtClean="0"/>
            <a:t>Publicación en Web municipal</a:t>
          </a:r>
          <a:endParaRPr lang="es-ES" dirty="0"/>
        </a:p>
      </dgm:t>
    </dgm:pt>
    <dgm:pt modelId="{C8732C0B-5BD8-493F-BE62-886EB67EA48F}" type="parTrans" cxnId="{F2AAC60F-B78B-4AEC-8914-AF398A653553}">
      <dgm:prSet/>
      <dgm:spPr/>
      <dgm:t>
        <a:bodyPr/>
        <a:lstStyle/>
        <a:p>
          <a:endParaRPr lang="es-ES"/>
        </a:p>
      </dgm:t>
    </dgm:pt>
    <dgm:pt modelId="{80E8B748-AD26-47F6-B84F-3D82A8A69507}" type="sibTrans" cxnId="{F2AAC60F-B78B-4AEC-8914-AF398A653553}">
      <dgm:prSet/>
      <dgm:spPr/>
      <dgm:t>
        <a:bodyPr/>
        <a:lstStyle/>
        <a:p>
          <a:endParaRPr lang="es-ES"/>
        </a:p>
      </dgm:t>
    </dgm:pt>
    <dgm:pt modelId="{A765FE60-837B-46FB-8C0A-1DD7610A1134}">
      <dgm:prSet phldrT="[Texto]"/>
      <dgm:spPr/>
      <dgm:t>
        <a:bodyPr/>
        <a:lstStyle/>
        <a:p>
          <a:r>
            <a:rPr lang="es-ES" dirty="0" smtClean="0"/>
            <a:t>SM remite antecedentes a SRCeI</a:t>
          </a:r>
          <a:endParaRPr lang="es-ES" dirty="0"/>
        </a:p>
      </dgm:t>
    </dgm:pt>
    <dgm:pt modelId="{60A755F8-6BFA-4833-BA16-1FEB247AC0EA}" type="parTrans" cxnId="{B912A62A-7B65-4D9E-B869-9A3AB7C9F68B}">
      <dgm:prSet/>
      <dgm:spPr/>
      <dgm:t>
        <a:bodyPr/>
        <a:lstStyle/>
        <a:p>
          <a:endParaRPr lang="es-ES"/>
        </a:p>
      </dgm:t>
    </dgm:pt>
    <dgm:pt modelId="{0F65D803-F27E-40ED-942F-3034EC7E574A}" type="sibTrans" cxnId="{B912A62A-7B65-4D9E-B869-9A3AB7C9F68B}">
      <dgm:prSet/>
      <dgm:spPr/>
      <dgm:t>
        <a:bodyPr/>
        <a:lstStyle/>
        <a:p>
          <a:endParaRPr lang="es-ES"/>
        </a:p>
      </dgm:t>
    </dgm:pt>
    <dgm:pt modelId="{55BC652D-A20A-450C-A0D7-52FA0944728B}">
      <dgm:prSet/>
      <dgm:spPr/>
      <dgm:t>
        <a:bodyPr/>
        <a:lstStyle/>
        <a:p>
          <a:r>
            <a:rPr lang="es-ES" dirty="0" smtClean="0"/>
            <a:t>SM emite certificados de vigencia provisorios</a:t>
          </a:r>
          <a:endParaRPr lang="es-ES" dirty="0"/>
        </a:p>
      </dgm:t>
    </dgm:pt>
    <dgm:pt modelId="{9E946EC3-B476-40F9-B239-4A65A0959D2A}" type="parTrans" cxnId="{2D5DA99E-E7FB-4D69-85E4-0038B6DB2119}">
      <dgm:prSet/>
      <dgm:spPr/>
      <dgm:t>
        <a:bodyPr/>
        <a:lstStyle/>
        <a:p>
          <a:endParaRPr lang="es-ES"/>
        </a:p>
      </dgm:t>
    </dgm:pt>
    <dgm:pt modelId="{95DA7A75-6C3A-45A2-B226-F8996692E596}" type="sibTrans" cxnId="{2D5DA99E-E7FB-4D69-85E4-0038B6DB2119}">
      <dgm:prSet/>
      <dgm:spPr/>
      <dgm:t>
        <a:bodyPr/>
        <a:lstStyle/>
        <a:p>
          <a:endParaRPr lang="es-ES"/>
        </a:p>
      </dgm:t>
    </dgm:pt>
    <dgm:pt modelId="{9A07BFE1-5677-46BF-8461-5EC49FFE21F7}">
      <dgm:prSet/>
      <dgm:spPr/>
      <dgm:t>
        <a:bodyPr/>
        <a:lstStyle/>
        <a:p>
          <a:r>
            <a:rPr lang="es-ES" dirty="0" smtClean="0"/>
            <a:t>CE deposita elección en SM</a:t>
          </a:r>
          <a:endParaRPr lang="es-ES" dirty="0"/>
        </a:p>
      </dgm:t>
    </dgm:pt>
    <dgm:pt modelId="{081F4EBA-1B0C-4A60-A29B-4805332D2D6C}" type="parTrans" cxnId="{13B0D273-A875-402A-88A8-6B8B2031049F}">
      <dgm:prSet/>
      <dgm:spPr/>
      <dgm:t>
        <a:bodyPr/>
        <a:lstStyle/>
        <a:p>
          <a:endParaRPr lang="es-ES"/>
        </a:p>
      </dgm:t>
    </dgm:pt>
    <dgm:pt modelId="{26687EDF-CD24-4335-8906-15885EBE0A7F}" type="sibTrans" cxnId="{13B0D273-A875-402A-88A8-6B8B2031049F}">
      <dgm:prSet/>
      <dgm:spPr/>
      <dgm:t>
        <a:bodyPr/>
        <a:lstStyle/>
        <a:p>
          <a:endParaRPr lang="es-ES"/>
        </a:p>
      </dgm:t>
    </dgm:pt>
    <dgm:pt modelId="{D60D8CAC-3307-4781-8BCC-EBEEB3375446}">
      <dgm:prSet/>
      <dgm:spPr/>
      <dgm:t>
        <a:bodyPr/>
        <a:lstStyle/>
        <a:p>
          <a:r>
            <a:rPr lang="es-ES" dirty="0" smtClean="0"/>
            <a:t>SM verifica conformidad legal antecedentes</a:t>
          </a:r>
          <a:endParaRPr lang="es-ES" dirty="0"/>
        </a:p>
      </dgm:t>
    </dgm:pt>
    <dgm:pt modelId="{383EBF8D-9FD0-4CEF-BDB1-39DC69A66BB2}" type="parTrans" cxnId="{D646D829-8BE0-449A-B473-71F7D39B177B}">
      <dgm:prSet/>
      <dgm:spPr/>
      <dgm:t>
        <a:bodyPr/>
        <a:lstStyle/>
        <a:p>
          <a:endParaRPr lang="es-ES"/>
        </a:p>
      </dgm:t>
    </dgm:pt>
    <dgm:pt modelId="{72F2A072-1286-48EC-8C47-F244D5819FA2}" type="sibTrans" cxnId="{D646D829-8BE0-449A-B473-71F7D39B177B}">
      <dgm:prSet/>
      <dgm:spPr/>
      <dgm:t>
        <a:bodyPr/>
        <a:lstStyle/>
        <a:p>
          <a:endParaRPr lang="es-ES"/>
        </a:p>
      </dgm:t>
    </dgm:pt>
    <dgm:pt modelId="{CD5426E3-CF87-4B2E-83B3-BBA29EDC7AB1}" type="pres">
      <dgm:prSet presAssocID="{7D8D9374-9135-4B5A-9FD1-E71B96C6AC0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0AD3EDC-656A-4180-BA41-849ECA8A1335}" type="pres">
      <dgm:prSet presAssocID="{7D8D9374-9135-4B5A-9FD1-E71B96C6AC0A}" presName="arrow" presStyleLbl="bgShp" presStyleIdx="0" presStyleCnt="1"/>
      <dgm:spPr/>
    </dgm:pt>
    <dgm:pt modelId="{43E9521F-8CBE-439D-B121-4667DF05FC4F}" type="pres">
      <dgm:prSet presAssocID="{7D8D9374-9135-4B5A-9FD1-E71B96C6AC0A}" presName="linearProcess" presStyleCnt="0"/>
      <dgm:spPr/>
    </dgm:pt>
    <dgm:pt modelId="{F13719CD-4853-4D70-A7CA-D0A626729ECC}" type="pres">
      <dgm:prSet presAssocID="{0F40BE10-F33D-4BD6-9124-5D839851DA7D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EC62FB-2CB2-4827-B480-9F162ACC390C}" type="pres">
      <dgm:prSet presAssocID="{D05DD179-002C-4F49-8718-DAE0958072C8}" presName="sibTrans" presStyleCnt="0"/>
      <dgm:spPr/>
    </dgm:pt>
    <dgm:pt modelId="{CCBE85C1-8966-4ADF-B265-3FB5B271298F}" type="pres">
      <dgm:prSet presAssocID="{DE0CB0E1-3401-4935-BAC5-87BF0FED446D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5B9E3F-CB96-4591-B790-6CD5FECC27EA}" type="pres">
      <dgm:prSet presAssocID="{80E8B748-AD26-47F6-B84F-3D82A8A69507}" presName="sibTrans" presStyleCnt="0"/>
      <dgm:spPr/>
    </dgm:pt>
    <dgm:pt modelId="{80D45B95-B828-4DC4-90A5-F0F38AAA7F7A}" type="pres">
      <dgm:prSet presAssocID="{9A07BFE1-5677-46BF-8461-5EC49FFE21F7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68C8FA-D3E9-4962-910C-839288CF587D}" type="pres">
      <dgm:prSet presAssocID="{26687EDF-CD24-4335-8906-15885EBE0A7F}" presName="sibTrans" presStyleCnt="0"/>
      <dgm:spPr/>
    </dgm:pt>
    <dgm:pt modelId="{B9552BD2-7E22-43E1-B43E-DD721DBCB749}" type="pres">
      <dgm:prSet presAssocID="{D60D8CAC-3307-4781-8BCC-EBEEB3375446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D5B23A-F2B3-4CB9-AB09-93BA5733E182}" type="pres">
      <dgm:prSet presAssocID="{72F2A072-1286-48EC-8C47-F244D5819FA2}" presName="sibTrans" presStyleCnt="0"/>
      <dgm:spPr/>
    </dgm:pt>
    <dgm:pt modelId="{940FA38E-E5A0-456D-B2B3-7ADF2FB5DA49}" type="pres">
      <dgm:prSet presAssocID="{55BC652D-A20A-450C-A0D7-52FA0944728B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B9E97C-1DFD-4C62-81CA-1C497AADC771}" type="pres">
      <dgm:prSet presAssocID="{95DA7A75-6C3A-45A2-B226-F8996692E596}" presName="sibTrans" presStyleCnt="0"/>
      <dgm:spPr/>
    </dgm:pt>
    <dgm:pt modelId="{F153BD13-5AE1-4952-AED8-A9408AA3B48B}" type="pres">
      <dgm:prSet presAssocID="{A765FE60-837B-46FB-8C0A-1DD7610A1134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CAF2F2F-D0E6-44C7-B84F-E2EB94E9CCA6}" type="presOf" srcId="{9A07BFE1-5677-46BF-8461-5EC49FFE21F7}" destId="{80D45B95-B828-4DC4-90A5-F0F38AAA7F7A}" srcOrd="0" destOrd="0" presId="urn:microsoft.com/office/officeart/2005/8/layout/hProcess9"/>
    <dgm:cxn modelId="{2D5DA99E-E7FB-4D69-85E4-0038B6DB2119}" srcId="{7D8D9374-9135-4B5A-9FD1-E71B96C6AC0A}" destId="{55BC652D-A20A-450C-A0D7-52FA0944728B}" srcOrd="4" destOrd="0" parTransId="{9E946EC3-B476-40F9-B239-4A65A0959D2A}" sibTransId="{95DA7A75-6C3A-45A2-B226-F8996692E596}"/>
    <dgm:cxn modelId="{4CF7CD58-826C-4171-BCC6-176E86F28CCC}" type="presOf" srcId="{DE0CB0E1-3401-4935-BAC5-87BF0FED446D}" destId="{CCBE85C1-8966-4ADF-B265-3FB5B271298F}" srcOrd="0" destOrd="0" presId="urn:microsoft.com/office/officeart/2005/8/layout/hProcess9"/>
    <dgm:cxn modelId="{431B237E-2A20-44B0-8E1B-8D2F13EFFCE2}" type="presOf" srcId="{0F40BE10-F33D-4BD6-9124-5D839851DA7D}" destId="{F13719CD-4853-4D70-A7CA-D0A626729ECC}" srcOrd="0" destOrd="0" presId="urn:microsoft.com/office/officeart/2005/8/layout/hProcess9"/>
    <dgm:cxn modelId="{B912A62A-7B65-4D9E-B869-9A3AB7C9F68B}" srcId="{7D8D9374-9135-4B5A-9FD1-E71B96C6AC0A}" destId="{A765FE60-837B-46FB-8C0A-1DD7610A1134}" srcOrd="5" destOrd="0" parTransId="{60A755F8-6BFA-4833-BA16-1FEB247AC0EA}" sibTransId="{0F65D803-F27E-40ED-942F-3034EC7E574A}"/>
    <dgm:cxn modelId="{D646D829-8BE0-449A-B473-71F7D39B177B}" srcId="{7D8D9374-9135-4B5A-9FD1-E71B96C6AC0A}" destId="{D60D8CAC-3307-4781-8BCC-EBEEB3375446}" srcOrd="3" destOrd="0" parTransId="{383EBF8D-9FD0-4CEF-BDB1-39DC69A66BB2}" sibTransId="{72F2A072-1286-48EC-8C47-F244D5819FA2}"/>
    <dgm:cxn modelId="{E93CCDFE-D1F9-47FB-B143-FE0ACC120FC4}" type="presOf" srcId="{7D8D9374-9135-4B5A-9FD1-E71B96C6AC0A}" destId="{CD5426E3-CF87-4B2E-83B3-BBA29EDC7AB1}" srcOrd="0" destOrd="0" presId="urn:microsoft.com/office/officeart/2005/8/layout/hProcess9"/>
    <dgm:cxn modelId="{E537562F-DC5D-4EFF-B0A8-8B3FA2714061}" type="presOf" srcId="{D60D8CAC-3307-4781-8BCC-EBEEB3375446}" destId="{B9552BD2-7E22-43E1-B43E-DD721DBCB749}" srcOrd="0" destOrd="0" presId="urn:microsoft.com/office/officeart/2005/8/layout/hProcess9"/>
    <dgm:cxn modelId="{EAFF1E25-3F05-4471-BB91-12CCC8D51D3B}" type="presOf" srcId="{55BC652D-A20A-450C-A0D7-52FA0944728B}" destId="{940FA38E-E5A0-456D-B2B3-7ADF2FB5DA49}" srcOrd="0" destOrd="0" presId="urn:microsoft.com/office/officeart/2005/8/layout/hProcess9"/>
    <dgm:cxn modelId="{2F95EAC0-54E0-4A95-ABA1-891A2B90F088}" srcId="{7D8D9374-9135-4B5A-9FD1-E71B96C6AC0A}" destId="{0F40BE10-F33D-4BD6-9124-5D839851DA7D}" srcOrd="0" destOrd="0" parTransId="{4573EBCC-5C05-466B-9071-78AD57686C1D}" sibTransId="{D05DD179-002C-4F49-8718-DAE0958072C8}"/>
    <dgm:cxn modelId="{CBD44C63-1CEF-4E0B-9762-2A1EB7C92E7C}" type="presOf" srcId="{A765FE60-837B-46FB-8C0A-1DD7610A1134}" destId="{F153BD13-5AE1-4952-AED8-A9408AA3B48B}" srcOrd="0" destOrd="0" presId="urn:microsoft.com/office/officeart/2005/8/layout/hProcess9"/>
    <dgm:cxn modelId="{13B0D273-A875-402A-88A8-6B8B2031049F}" srcId="{7D8D9374-9135-4B5A-9FD1-E71B96C6AC0A}" destId="{9A07BFE1-5677-46BF-8461-5EC49FFE21F7}" srcOrd="2" destOrd="0" parTransId="{081F4EBA-1B0C-4A60-A29B-4805332D2D6C}" sibTransId="{26687EDF-CD24-4335-8906-15885EBE0A7F}"/>
    <dgm:cxn modelId="{F2AAC60F-B78B-4AEC-8914-AF398A653553}" srcId="{7D8D9374-9135-4B5A-9FD1-E71B96C6AC0A}" destId="{DE0CB0E1-3401-4935-BAC5-87BF0FED446D}" srcOrd="1" destOrd="0" parTransId="{C8732C0B-5BD8-493F-BE62-886EB67EA48F}" sibTransId="{80E8B748-AD26-47F6-B84F-3D82A8A69507}"/>
    <dgm:cxn modelId="{7A0B6EF0-FB93-4C0D-9C19-47D7F977C93F}" type="presParOf" srcId="{CD5426E3-CF87-4B2E-83B3-BBA29EDC7AB1}" destId="{10AD3EDC-656A-4180-BA41-849ECA8A1335}" srcOrd="0" destOrd="0" presId="urn:microsoft.com/office/officeart/2005/8/layout/hProcess9"/>
    <dgm:cxn modelId="{D1664571-0641-4142-BD27-EF6AD299B5CC}" type="presParOf" srcId="{CD5426E3-CF87-4B2E-83B3-BBA29EDC7AB1}" destId="{43E9521F-8CBE-439D-B121-4667DF05FC4F}" srcOrd="1" destOrd="0" presId="urn:microsoft.com/office/officeart/2005/8/layout/hProcess9"/>
    <dgm:cxn modelId="{58F1381C-5D2E-4176-9A33-ECE38EC74AED}" type="presParOf" srcId="{43E9521F-8CBE-439D-B121-4667DF05FC4F}" destId="{F13719CD-4853-4D70-A7CA-D0A626729ECC}" srcOrd="0" destOrd="0" presId="urn:microsoft.com/office/officeart/2005/8/layout/hProcess9"/>
    <dgm:cxn modelId="{2368A0DD-F990-42C6-ADB6-28EDC0D43A12}" type="presParOf" srcId="{43E9521F-8CBE-439D-B121-4667DF05FC4F}" destId="{CEEC62FB-2CB2-4827-B480-9F162ACC390C}" srcOrd="1" destOrd="0" presId="urn:microsoft.com/office/officeart/2005/8/layout/hProcess9"/>
    <dgm:cxn modelId="{F04546ED-CA33-4870-93BA-95F172EFFE79}" type="presParOf" srcId="{43E9521F-8CBE-439D-B121-4667DF05FC4F}" destId="{CCBE85C1-8966-4ADF-B265-3FB5B271298F}" srcOrd="2" destOrd="0" presId="urn:microsoft.com/office/officeart/2005/8/layout/hProcess9"/>
    <dgm:cxn modelId="{D4B2AAAD-B09F-4DC4-8FE0-A827B1798BCB}" type="presParOf" srcId="{43E9521F-8CBE-439D-B121-4667DF05FC4F}" destId="{9A5B9E3F-CB96-4591-B790-6CD5FECC27EA}" srcOrd="3" destOrd="0" presId="urn:microsoft.com/office/officeart/2005/8/layout/hProcess9"/>
    <dgm:cxn modelId="{FCCDD3AB-C796-4013-802C-B612162D445D}" type="presParOf" srcId="{43E9521F-8CBE-439D-B121-4667DF05FC4F}" destId="{80D45B95-B828-4DC4-90A5-F0F38AAA7F7A}" srcOrd="4" destOrd="0" presId="urn:microsoft.com/office/officeart/2005/8/layout/hProcess9"/>
    <dgm:cxn modelId="{C8E7DBBF-27AA-48CF-BC53-9CD9F74264B6}" type="presParOf" srcId="{43E9521F-8CBE-439D-B121-4667DF05FC4F}" destId="{D268C8FA-D3E9-4962-910C-839288CF587D}" srcOrd="5" destOrd="0" presId="urn:microsoft.com/office/officeart/2005/8/layout/hProcess9"/>
    <dgm:cxn modelId="{74F32105-B200-42B3-974C-62E38D5AAC89}" type="presParOf" srcId="{43E9521F-8CBE-439D-B121-4667DF05FC4F}" destId="{B9552BD2-7E22-43E1-B43E-DD721DBCB749}" srcOrd="6" destOrd="0" presId="urn:microsoft.com/office/officeart/2005/8/layout/hProcess9"/>
    <dgm:cxn modelId="{66AF50CE-6A89-49B4-BA68-E1D54D0A15F4}" type="presParOf" srcId="{43E9521F-8CBE-439D-B121-4667DF05FC4F}" destId="{0AD5B23A-F2B3-4CB9-AB09-93BA5733E182}" srcOrd="7" destOrd="0" presId="urn:microsoft.com/office/officeart/2005/8/layout/hProcess9"/>
    <dgm:cxn modelId="{654FDA41-9B5B-4579-BF64-FEEA29DB05ED}" type="presParOf" srcId="{43E9521F-8CBE-439D-B121-4667DF05FC4F}" destId="{940FA38E-E5A0-456D-B2B3-7ADF2FB5DA49}" srcOrd="8" destOrd="0" presId="urn:microsoft.com/office/officeart/2005/8/layout/hProcess9"/>
    <dgm:cxn modelId="{6040F595-6BCB-4AA5-9351-82C528B938F6}" type="presParOf" srcId="{43E9521F-8CBE-439D-B121-4667DF05FC4F}" destId="{08B9E97C-1DFD-4C62-81CA-1C497AADC771}" srcOrd="9" destOrd="0" presId="urn:microsoft.com/office/officeart/2005/8/layout/hProcess9"/>
    <dgm:cxn modelId="{A3D48A02-04E3-40CA-B041-2DEC179853C4}" type="presParOf" srcId="{43E9521F-8CBE-439D-B121-4667DF05FC4F}" destId="{F153BD13-5AE1-4952-AED8-A9408AA3B48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AD3EDC-656A-4180-BA41-849ECA8A1335}">
      <dsp:nvSpPr>
        <dsp:cNvPr id="0" name=""/>
        <dsp:cNvSpPr/>
      </dsp:nvSpPr>
      <dsp:spPr>
        <a:xfrm>
          <a:off x="659015" y="0"/>
          <a:ext cx="7468842" cy="407196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3719CD-4853-4D70-A7CA-D0A626729ECC}">
      <dsp:nvSpPr>
        <dsp:cNvPr id="0" name=""/>
        <dsp:cNvSpPr/>
      </dsp:nvSpPr>
      <dsp:spPr>
        <a:xfrm>
          <a:off x="2413" y="1221589"/>
          <a:ext cx="1405127" cy="1628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CE comunica a SM</a:t>
          </a:r>
          <a:endParaRPr lang="es-ES" sz="1500" kern="1200" dirty="0"/>
        </a:p>
      </dsp:txBody>
      <dsp:txXfrm>
        <a:off x="71006" y="1290182"/>
        <a:ext cx="1267941" cy="1491600"/>
      </dsp:txXfrm>
    </dsp:sp>
    <dsp:sp modelId="{CCBE85C1-8966-4ADF-B265-3FB5B271298F}">
      <dsp:nvSpPr>
        <dsp:cNvPr id="0" name=""/>
        <dsp:cNvSpPr/>
      </dsp:nvSpPr>
      <dsp:spPr>
        <a:xfrm>
          <a:off x="1477797" y="1221589"/>
          <a:ext cx="1405127" cy="1628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Publicación en Web municipal</a:t>
          </a:r>
          <a:endParaRPr lang="es-ES" sz="1500" kern="1200" dirty="0"/>
        </a:p>
      </dsp:txBody>
      <dsp:txXfrm>
        <a:off x="1546390" y="1290182"/>
        <a:ext cx="1267941" cy="1491600"/>
      </dsp:txXfrm>
    </dsp:sp>
    <dsp:sp modelId="{80D45B95-B828-4DC4-90A5-F0F38AAA7F7A}">
      <dsp:nvSpPr>
        <dsp:cNvPr id="0" name=""/>
        <dsp:cNvSpPr/>
      </dsp:nvSpPr>
      <dsp:spPr>
        <a:xfrm>
          <a:off x="2953181" y="1221589"/>
          <a:ext cx="1405127" cy="1628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CE deposita elección en SM</a:t>
          </a:r>
          <a:endParaRPr lang="es-ES" sz="1500" kern="1200" dirty="0"/>
        </a:p>
      </dsp:txBody>
      <dsp:txXfrm>
        <a:off x="3021774" y="1290182"/>
        <a:ext cx="1267941" cy="1491600"/>
      </dsp:txXfrm>
    </dsp:sp>
    <dsp:sp modelId="{B9552BD2-7E22-43E1-B43E-DD721DBCB749}">
      <dsp:nvSpPr>
        <dsp:cNvPr id="0" name=""/>
        <dsp:cNvSpPr/>
      </dsp:nvSpPr>
      <dsp:spPr>
        <a:xfrm>
          <a:off x="4428565" y="1221589"/>
          <a:ext cx="1405127" cy="1628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SM verifica conformidad legal antecedentes</a:t>
          </a:r>
          <a:endParaRPr lang="es-ES" sz="1500" kern="1200" dirty="0"/>
        </a:p>
      </dsp:txBody>
      <dsp:txXfrm>
        <a:off x="4497158" y="1290182"/>
        <a:ext cx="1267941" cy="1491600"/>
      </dsp:txXfrm>
    </dsp:sp>
    <dsp:sp modelId="{940FA38E-E5A0-456D-B2B3-7ADF2FB5DA49}">
      <dsp:nvSpPr>
        <dsp:cNvPr id="0" name=""/>
        <dsp:cNvSpPr/>
      </dsp:nvSpPr>
      <dsp:spPr>
        <a:xfrm>
          <a:off x="5903949" y="1221589"/>
          <a:ext cx="1405127" cy="1628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SM emite certificados de vigencia provisorios</a:t>
          </a:r>
          <a:endParaRPr lang="es-ES" sz="1500" kern="1200" dirty="0"/>
        </a:p>
      </dsp:txBody>
      <dsp:txXfrm>
        <a:off x="5972542" y="1290182"/>
        <a:ext cx="1267941" cy="1491600"/>
      </dsp:txXfrm>
    </dsp:sp>
    <dsp:sp modelId="{F153BD13-5AE1-4952-AED8-A9408AA3B48B}">
      <dsp:nvSpPr>
        <dsp:cNvPr id="0" name=""/>
        <dsp:cNvSpPr/>
      </dsp:nvSpPr>
      <dsp:spPr>
        <a:xfrm>
          <a:off x="7379333" y="1221589"/>
          <a:ext cx="1405127" cy="1628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SM remite antecedentes a SRCeI</a:t>
          </a:r>
          <a:endParaRPr lang="es-ES" sz="1500" kern="1200" dirty="0"/>
        </a:p>
      </dsp:txBody>
      <dsp:txXfrm>
        <a:off x="7447926" y="1290182"/>
        <a:ext cx="1267941" cy="1491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2753"/>
          </a:xfrm>
          <a:prstGeom prst="rect">
            <a:avLst/>
          </a:prstGeom>
        </p:spPr>
        <p:txBody>
          <a:bodyPr vert="horz" lIns="84408" tIns="42204" rIns="84408" bIns="42204" rtlCol="0"/>
          <a:lstStyle>
            <a:lvl1pPr algn="l">
              <a:defRPr sz="11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2753"/>
          </a:xfrm>
          <a:prstGeom prst="rect">
            <a:avLst/>
          </a:prstGeom>
        </p:spPr>
        <p:txBody>
          <a:bodyPr vert="horz" lIns="84408" tIns="42204" rIns="84408" bIns="42204" rtlCol="0"/>
          <a:lstStyle>
            <a:lvl1pPr algn="r">
              <a:defRPr sz="1100"/>
            </a:lvl1pPr>
          </a:lstStyle>
          <a:p>
            <a:fld id="{29F07E77-85CA-46AA-AD82-F9598F2C6CD5}" type="datetimeFigureOut">
              <a:rPr lang="es-ES" smtClean="0"/>
              <a:t>01/08/2019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370745"/>
            <a:ext cx="2918831" cy="494161"/>
          </a:xfrm>
          <a:prstGeom prst="rect">
            <a:avLst/>
          </a:prstGeom>
        </p:spPr>
        <p:txBody>
          <a:bodyPr vert="horz" lIns="84408" tIns="42204" rIns="84408" bIns="42204" rtlCol="0" anchor="b"/>
          <a:lstStyle>
            <a:lvl1pPr algn="l">
              <a:defRPr sz="11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15373" y="9370745"/>
            <a:ext cx="2918831" cy="494161"/>
          </a:xfrm>
          <a:prstGeom prst="rect">
            <a:avLst/>
          </a:prstGeom>
        </p:spPr>
        <p:txBody>
          <a:bodyPr vert="horz" lIns="84408" tIns="42204" rIns="84408" bIns="42204" rtlCol="0" anchor="b"/>
          <a:lstStyle>
            <a:lvl1pPr algn="r">
              <a:defRPr sz="1100"/>
            </a:lvl1pPr>
          </a:lstStyle>
          <a:p>
            <a:fld id="{A3520328-11F8-41B1-B9D3-1DCF2629D9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2757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B5E1C2-F43B-40F4-9B61-A4AD3FEF237A}" type="datetimeFigureOut">
              <a:rPr lang="es-ES" smtClean="0"/>
              <a:pPr/>
              <a:t>01/08/2019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9600" dirty="0" smtClean="0"/>
              <a:t>LEY Nº 21.146</a:t>
            </a:r>
            <a:endParaRPr lang="es-ES" sz="9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86546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MODIFICA DIVERSOS CUERPOS LEGALES</a:t>
            </a:r>
          </a:p>
          <a:p>
            <a:pPr algn="ctr"/>
            <a:r>
              <a:rPr lang="es-ES" dirty="0" smtClean="0"/>
              <a:t>CON EL OBJETIVO DE </a:t>
            </a:r>
          </a:p>
          <a:p>
            <a:pPr algn="ctr"/>
            <a:r>
              <a:rPr lang="es-ES" dirty="0" smtClean="0"/>
              <a:t>SIMPLIFICAR EL PROCEDIMIENTO DE CALIFICACION DE LAS ELECCIONES</a:t>
            </a:r>
          </a:p>
          <a:p>
            <a:pPr algn="ctr"/>
            <a:r>
              <a:rPr lang="es-ES" dirty="0" smtClean="0"/>
              <a:t>DE JUNTAS DE VECINOS Y ORGANIZACIONES COMUNITARIAS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dirty="0" smtClean="0"/>
              <a:t>PASO a 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42928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VERIFICACION DE CONFORMIDAD LEGAL (art. 6º Bis)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Verificación de depósito de antecedentes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Verificación de conformidad legal de antecedentes</a:t>
            </a:r>
          </a:p>
          <a:p>
            <a:pPr marL="987425" indent="-330200">
              <a:buFont typeface="Arial" pitchFamily="34" charset="0"/>
              <a:buChar char="•"/>
            </a:pPr>
            <a:r>
              <a:rPr lang="es-ES" dirty="0" smtClean="0"/>
              <a:t>Conformidad (RAE): Igualdad, correspondencia de una cosa con otra</a:t>
            </a:r>
          </a:p>
          <a:p>
            <a:pPr marL="987425" indent="-330200">
              <a:buFont typeface="Arial" pitchFamily="34" charset="0"/>
              <a:buChar char="•"/>
            </a:pPr>
            <a:r>
              <a:rPr lang="es-ES" dirty="0" smtClean="0"/>
              <a:t>SM se limita a declarar la conformidad legal</a:t>
            </a:r>
          </a:p>
          <a:p>
            <a:pPr marL="987425" indent="-330200">
              <a:buFont typeface="Arial" pitchFamily="34" charset="0"/>
              <a:buChar char="•"/>
            </a:pPr>
            <a:r>
              <a:rPr lang="es-ES" dirty="0" smtClean="0"/>
              <a:t>Un solo formato, desarrollado en 2 etapas</a:t>
            </a:r>
          </a:p>
          <a:p>
            <a:pPr marL="987425" indent="-330200">
              <a:buNone/>
            </a:pPr>
            <a:endParaRPr lang="es-ES" dirty="0" smtClean="0"/>
          </a:p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EMISION DE CERTIFICADOS (art. 6º Bis)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Certificados de vigencia provisorios</a:t>
            </a:r>
          </a:p>
          <a:p>
            <a:pPr marL="901700" indent="-158750">
              <a:buFont typeface="Arial" pitchFamily="34" charset="0"/>
              <a:buChar char="•"/>
            </a:pPr>
            <a:r>
              <a:rPr lang="es-ES" dirty="0" smtClean="0"/>
              <a:t>¿Pueden incorporar resultado de verificación de conformidad legal?</a:t>
            </a:r>
          </a:p>
          <a:p>
            <a:pPr marL="901700" indent="-158750">
              <a:buFont typeface="Arial" pitchFamily="34" charset="0"/>
              <a:buChar char="•"/>
            </a:pPr>
            <a:r>
              <a:rPr lang="es-ES" dirty="0" smtClean="0"/>
              <a:t>30 días corridos, prorrogables en caso de reclamación TER (sentencia ejecutoriada)</a:t>
            </a:r>
          </a:p>
          <a:p>
            <a:pPr marL="901700" indent="-158750">
              <a:buFont typeface="Arial" pitchFamily="34" charset="0"/>
              <a:buChar char="•"/>
            </a:pPr>
            <a:r>
              <a:rPr lang="es-ES" dirty="0" smtClean="0"/>
              <a:t>Puede solicitarlo cualquier miembro de la organización</a:t>
            </a:r>
          </a:p>
          <a:p>
            <a:pPr marL="720725" indent="-514350">
              <a:buNone/>
            </a:pPr>
            <a:endParaRPr lang="es-ES" dirty="0" smtClean="0"/>
          </a:p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REMISION DE ANTECEDENTES A SRCeI (art. 6º Bis)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20 desde el depósito, si no hay reclamación TER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Si hay reclamación, desde la ejecutoria de la sentencia 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35798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DEPOSITO DE ANTECEDENTES DE ELECCION (art. 6º)</a:t>
            </a:r>
          </a:p>
          <a:p>
            <a:pPr marL="0" indent="23813" algn="ctr">
              <a:buNone/>
            </a:pPr>
            <a:r>
              <a:rPr lang="es-ES" b="1" dirty="0" smtClean="0"/>
              <a:t>Formato de depósito y verificación: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Acta de la elección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Quórum legal (art. 10 - art. 7º inciso 2º - art. 40 – art. 17)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Publicidad de la Asamblea (de acuerdo a sus estatutos)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Cumplimiento de requisitos legales por candidatos (art. 19 inciso final – art. 20 – art. 21)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Escrutinio de los votos (art. 19)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Determinación de los cargos (art. 21)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Registro de Socios actualizado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Contenido y firma (art. 15 – art. 21)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Registro de socios que sufragaron en la elección</a:t>
            </a:r>
            <a:endParaRPr lang="es-ES" dirty="0" smtClean="0"/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Certificados de antecedentes de los elegidos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Acta establecimiento de la Comisión Electoral </a:t>
            </a:r>
            <a:r>
              <a:rPr lang="es-ES" dirty="0" smtClean="0"/>
              <a:t>: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Asamblea extraordinaria (art. 18 letra f)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Quórum legal (art. 10 - art. 7º inciso 2º - art. 40 – art. 17)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3 miembros con 1 año de antigüedad en la entidad (art. 10 letra k)</a:t>
            </a:r>
          </a:p>
          <a:p>
            <a:pPr marL="1525588" indent="-514350">
              <a:buFont typeface="Wingdings" pitchFamily="2" charset="2"/>
              <a:buChar char="ü"/>
            </a:pPr>
            <a:r>
              <a:rPr lang="es-ES" dirty="0" smtClean="0"/>
              <a:t>No formen parte del Directorio o sean candidatos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142976" y="214290"/>
            <a:ext cx="6715172" cy="6500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1214414" y="285728"/>
          <a:ext cx="6500858" cy="6357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Documento" r:id="rId3" imgW="7021151" imgH="10796451" progId="Word.Document.12">
                  <p:embed/>
                </p:oleObj>
              </mc:Choice>
              <mc:Fallback>
                <p:oleObj name="Documento" r:id="rId3" imgW="7021151" imgH="10796451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85728"/>
                        <a:ext cx="6500858" cy="63579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dirty="0" smtClean="0"/>
              <a:t>PASO a 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429288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RECLAMACION ANTE EL TER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En el plazo de 15 días desde la fecha de la elección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Por cualquier vecino afiliado a la organización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TER oficia a SM para que:    (art. 18 Ley Nº 18.593)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dirty="0" smtClean="0"/>
              <a:t>Publique el reclamo en la Web municipal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dirty="0" smtClean="0"/>
              <a:t>Informe al TER la fecha de publicación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dirty="0" smtClean="0"/>
              <a:t>Remita al TER antecedentes de la elección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dirty="0" smtClean="0"/>
              <a:t>Plazo de 5 días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dirty="0" smtClean="0"/>
              <a:t>Al menos hasta que se dicte sentencia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dirty="0" smtClean="0"/>
              <a:t>Oficio constituye una notificación judicial (?)</a:t>
            </a:r>
          </a:p>
          <a:p>
            <a:pPr marL="514350" indent="-514350">
              <a:buNone/>
            </a:pPr>
            <a:endParaRPr lang="es-ES" dirty="0" smtClean="0"/>
          </a:p>
          <a:p>
            <a:pPr marL="514350" indent="-514350">
              <a:buFont typeface="+mj-lt"/>
              <a:buAutoNum type="alphaLcParenR"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dirty="0" smtClean="0"/>
              <a:t>PASO a 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429288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RESOLUCION DE LA RECLAMACION</a:t>
            </a:r>
          </a:p>
          <a:p>
            <a:pPr marL="514350" indent="-514350">
              <a:buNone/>
            </a:pPr>
            <a:r>
              <a:rPr lang="es-ES" sz="3200" dirty="0" smtClean="0"/>
              <a:t>	TER oficia a SM para que: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sz="3200" dirty="0" smtClean="0"/>
              <a:t>Publique la resolución en la Web municipal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sz="3200" dirty="0" smtClean="0"/>
              <a:t>Plazo de 3 días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sz="3200" dirty="0" smtClean="0"/>
              <a:t>No distingue si la resolución acoge o rechaza, igual que el art. 6º Bis</a:t>
            </a:r>
          </a:p>
          <a:p>
            <a:pPr marL="719138" indent="-244475">
              <a:buFont typeface="Arial" pitchFamily="34" charset="0"/>
              <a:buChar char="•"/>
            </a:pPr>
            <a:r>
              <a:rPr lang="es-ES" sz="3200" dirty="0" smtClean="0"/>
              <a:t>Oficio constituye una notificación judicial (?)</a:t>
            </a:r>
          </a:p>
          <a:p>
            <a:pPr marL="514350" indent="-514350">
              <a:buNone/>
            </a:pPr>
            <a:endParaRPr lang="es-ES" dirty="0" smtClean="0"/>
          </a:p>
          <a:p>
            <a:pPr marL="514350" indent="-514350">
              <a:buFont typeface="+mj-lt"/>
              <a:buAutoNum type="alphaLcParenR"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/>
          <a:lstStyle/>
          <a:p>
            <a:pPr algn="ctr"/>
            <a:r>
              <a:rPr lang="es-ES" dirty="0" smtClean="0"/>
              <a:t>REGISTROS PUBLICOS ART. 6º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 fontScale="92500" lnSpcReduction="20000"/>
          </a:bodyPr>
          <a:lstStyle/>
          <a:p>
            <a:pPr marL="354013" indent="-354013">
              <a:buFont typeface="Arial" pitchFamily="34" charset="0"/>
              <a:buChar char="•"/>
            </a:pPr>
            <a:r>
              <a:rPr lang="es-ES" b="1" cap="all" dirty="0" smtClean="0"/>
              <a:t>Registro de Organizaciones Comunitarias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Constitución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Modificaciones estatutarias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Disolución</a:t>
            </a:r>
          </a:p>
          <a:p>
            <a:pPr marL="354013" indent="-354013">
              <a:buFont typeface="Arial" pitchFamily="34" charset="0"/>
              <a:buChar char="•"/>
            </a:pPr>
            <a:r>
              <a:rPr lang="es-ES" b="1" cap="all" dirty="0" smtClean="0"/>
              <a:t>Registro de Directivas y Sedes Sociales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Directorios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Ubicación de sedes sociales o lugares de funcionamiento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Obligación de remitir mensualmente copia con respaldo digital de los Registros al SRCeI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Obligación de entregar copia autorizada de estatutos, inscripciones y anotaciones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Obligación de mantener copia actualizada y autorizada de Registro de Socios (art. 15)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Contravención: infracción grave de deberes funcionarios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/>
          <a:lstStyle/>
          <a:p>
            <a:pPr algn="ctr"/>
            <a:r>
              <a:rPr lang="es-ES" dirty="0" smtClean="0"/>
              <a:t>REGISTROS PUBLICOS ART. 6º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/>
          </a:bodyPr>
          <a:lstStyle/>
          <a:p>
            <a:pPr marL="354013" indent="-354013">
              <a:buFont typeface="Arial" pitchFamily="34" charset="0"/>
              <a:buChar char="•"/>
            </a:pPr>
            <a:r>
              <a:rPr lang="es-ES" b="1" cap="all" dirty="0" smtClean="0"/>
              <a:t>Publicación de registros en web municipal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Resguardo de datos personales – Ley Nº 19.628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Art. 2º letra c) </a:t>
            </a:r>
            <a:r>
              <a:rPr lang="es-ES" b="1" dirty="0" smtClean="0"/>
              <a:t>Comunicación o transmisión de datos</a:t>
            </a:r>
            <a:r>
              <a:rPr lang="es-ES" dirty="0" smtClean="0"/>
              <a:t>: dar a conocer de cualquier forma datos personales a personas determinadas o indeterminadas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Art. 2º letra f) </a:t>
            </a:r>
            <a:r>
              <a:rPr lang="es-ES" b="1" dirty="0" smtClean="0"/>
              <a:t>Datos personales</a:t>
            </a:r>
            <a:r>
              <a:rPr lang="es-ES" dirty="0" smtClean="0"/>
              <a:t>: relativos a cualquier información concerniente a personas naturales, identificadas o identificables</a:t>
            </a:r>
          </a:p>
          <a:p>
            <a:pPr marL="514350" indent="-514350">
              <a:buFont typeface="+mj-lt"/>
              <a:buAutoNum type="alphaLcParenR"/>
            </a:pPr>
            <a:r>
              <a:rPr lang="es-ES" dirty="0" smtClean="0"/>
              <a:t>Jurisprudencia del Consejo para la Transparencia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Nombre y RUT de la Organización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ES" dirty="0" smtClean="0"/>
              <a:t>Nombre del dirigente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581904"/>
          </a:xfrm>
        </p:spPr>
        <p:txBody>
          <a:bodyPr anchor="ctr"/>
          <a:lstStyle/>
          <a:p>
            <a:pPr algn="ctr"/>
            <a:r>
              <a:rPr lang="es-ES" b="1" dirty="0" smtClean="0"/>
              <a:t>GRACIAS</a:t>
            </a:r>
            <a:endParaRPr lang="es-E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FICHA TECNICA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es-ES" dirty="0" smtClean="0"/>
              <a:t>Ley Nº 			: 21.146</a:t>
            </a:r>
          </a:p>
          <a:p>
            <a:r>
              <a:rPr lang="es-ES" dirty="0" smtClean="0"/>
              <a:t>Fecha Promulgación	: 20/02/2019</a:t>
            </a:r>
          </a:p>
          <a:p>
            <a:r>
              <a:rPr lang="es-ES" dirty="0" smtClean="0"/>
              <a:t>Fecha Publicación	: 27/02/2019</a:t>
            </a:r>
          </a:p>
          <a:p>
            <a:r>
              <a:rPr lang="es-ES" dirty="0" smtClean="0"/>
              <a:t>Vigencia diferida		: 28/08/2019</a:t>
            </a:r>
          </a:p>
          <a:p>
            <a:r>
              <a:rPr lang="es-ES" dirty="0" smtClean="0"/>
              <a:t>Leyes modificadas	: 19.418 (JJVV) – 18.593 (TER)</a:t>
            </a:r>
          </a:p>
          <a:p>
            <a:pPr>
              <a:buNone/>
            </a:pPr>
            <a:endParaRPr lang="es-ES" dirty="0" smtClean="0"/>
          </a:p>
          <a:p>
            <a:pPr marL="273050" indent="-4763" algn="just">
              <a:buNone/>
            </a:pPr>
            <a:r>
              <a:rPr lang="es-ES" b="1" dirty="0" smtClean="0"/>
              <a:t>TÍTULO</a:t>
            </a:r>
            <a:r>
              <a:rPr lang="es-ES" dirty="0" smtClean="0"/>
              <a:t>: Modifica diversos cuerpos legales, con el objetivo de simplificar el procedimiento de calificación de las elecciones de las Juntas de Vecinos  y organizaciones comunitarias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28694"/>
          </a:xfrm>
        </p:spPr>
        <p:txBody>
          <a:bodyPr anchor="ctr"/>
          <a:lstStyle/>
          <a:p>
            <a:r>
              <a:rPr lang="es-ES" dirty="0" smtClean="0"/>
              <a:t>Nuevas obligaciones legales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357298"/>
            <a:ext cx="8572560" cy="5214974"/>
          </a:xfrm>
        </p:spPr>
        <p:txBody>
          <a:bodyPr>
            <a:normAutofit lnSpcReduction="10000"/>
          </a:bodyPr>
          <a:lstStyle/>
          <a:p>
            <a:pPr marL="571500" indent="-571500" algn="just">
              <a:buFont typeface="+mj-lt"/>
              <a:buAutoNum type="romanUcPeriod"/>
            </a:pPr>
            <a:r>
              <a:rPr lang="es-ES" sz="3500" dirty="0" smtClean="0"/>
              <a:t>Obligación de publicidad de actuaciones de organizaciones y resoluciones judiciales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ES" sz="3500" dirty="0" smtClean="0"/>
              <a:t>Obligación de verificación </a:t>
            </a:r>
            <a:r>
              <a:rPr lang="es-ES" sz="3500" smtClean="0"/>
              <a:t>de depósito </a:t>
            </a:r>
            <a:r>
              <a:rPr lang="es-ES" sz="3500" dirty="0" smtClean="0"/>
              <a:t>y conformidad legal de antecedentes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ES" sz="3500" dirty="0" smtClean="0"/>
              <a:t>Obligación de certificación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ES" sz="3500" dirty="0" smtClean="0"/>
              <a:t>Obligación de publicidad de Registros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ES" sz="3500" dirty="0" smtClean="0"/>
              <a:t>Obligación de mantener, autorizar y otorgar copias</a:t>
            </a:r>
          </a:p>
          <a:p>
            <a:pPr marL="571500" indent="-571500">
              <a:buFont typeface="+mj-lt"/>
              <a:buAutoNum type="romanUcPeriod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87079"/>
            <a:ext cx="8229600" cy="928694"/>
          </a:xfrm>
        </p:spPr>
        <p:txBody>
          <a:bodyPr anchor="ctr">
            <a:normAutofit fontScale="90000"/>
          </a:bodyPr>
          <a:lstStyle/>
          <a:p>
            <a:r>
              <a:rPr lang="es-ES" dirty="0" smtClean="0"/>
              <a:t>Esquema del nuevo procedimiento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6143636" y="4714884"/>
            <a:ext cx="1214446" cy="1000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Secretaría Municipal informa a Registro Civil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715272" y="4643446"/>
            <a:ext cx="1143008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Registro Civil entrega certificados de vigencia definitivos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1285860"/>
            <a:ext cx="1143008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Convocatoria a elecciones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215074" y="2428868"/>
            <a:ext cx="1071570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TER rechaza reclamo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215074" y="1428736"/>
            <a:ext cx="92869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TER acoge reclamo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000496" y="5000636"/>
            <a:ext cx="1285884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No hay reclamo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2844" y="2071678"/>
            <a:ext cx="1143008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Comisión Electoral informa a Secretaría Municipal al menos 15 días antes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643042" y="3000372"/>
            <a:ext cx="1000132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Elecciones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000496" y="2000240"/>
            <a:ext cx="114300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Hay reclamo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000232" y="5500702"/>
            <a:ext cx="1285884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Secretaría Municipal debe entregar Certificados de Vigencia provisorios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071670" y="3786190"/>
            <a:ext cx="1143008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Comisión Electoral entrega antecedentes a Secretaría Municipal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1142976" y="3786190"/>
            <a:ext cx="571504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5 días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4357686" y="4286256"/>
            <a:ext cx="714380" cy="42862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20 días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3714744" y="2786058"/>
            <a:ext cx="1714512" cy="64294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TER comunica a Secretaría Municipal para publicar en Web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571604" y="1285860"/>
            <a:ext cx="1143008" cy="121444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Secretaría Municipal publica en página Web del municipio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7500958" y="1285860"/>
            <a:ext cx="1357322" cy="135732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TER comunica a Secretaría Municipal para publicar en Web hasta fecha de nueva elección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6000760" y="3357562"/>
            <a:ext cx="1500198" cy="100013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TER comunica a Secretaría Municipal para publicar en Web por 5 días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27" name="26 Conector recto de flecha"/>
          <p:cNvCxnSpPr>
            <a:stCxn id="7" idx="2"/>
            <a:endCxn id="11" idx="0"/>
          </p:cNvCxnSpPr>
          <p:nvPr/>
        </p:nvCxnSpPr>
        <p:spPr>
          <a:xfrm rot="5400000">
            <a:off x="571472" y="19288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20" idx="2"/>
            <a:endCxn id="12" idx="0"/>
          </p:cNvCxnSpPr>
          <p:nvPr/>
        </p:nvCxnSpPr>
        <p:spPr>
          <a:xfrm rot="5400000">
            <a:off x="1893075" y="275033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Forma"/>
          <p:cNvCxnSpPr>
            <a:stCxn id="16" idx="2"/>
            <a:endCxn id="15" idx="1"/>
          </p:cNvCxnSpPr>
          <p:nvPr/>
        </p:nvCxnSpPr>
        <p:spPr>
          <a:xfrm rot="16200000" flipH="1">
            <a:off x="1571604" y="4000504"/>
            <a:ext cx="357190" cy="64294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11" idx="3"/>
            <a:endCxn id="20" idx="1"/>
          </p:cNvCxnSpPr>
          <p:nvPr/>
        </p:nvCxnSpPr>
        <p:spPr>
          <a:xfrm flipV="1">
            <a:off x="1285852" y="1893083"/>
            <a:ext cx="285752" cy="8572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angular"/>
          <p:cNvCxnSpPr>
            <a:stCxn id="12" idx="2"/>
            <a:endCxn id="16" idx="0"/>
          </p:cNvCxnSpPr>
          <p:nvPr/>
        </p:nvCxnSpPr>
        <p:spPr>
          <a:xfrm rot="5400000">
            <a:off x="1607323" y="3250405"/>
            <a:ext cx="357190" cy="71438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>
            <a:stCxn id="15" idx="2"/>
            <a:endCxn id="14" idx="0"/>
          </p:cNvCxnSpPr>
          <p:nvPr/>
        </p:nvCxnSpPr>
        <p:spPr>
          <a:xfrm rot="5400000">
            <a:off x="2500298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angular"/>
          <p:cNvCxnSpPr>
            <a:stCxn id="12" idx="3"/>
            <a:endCxn id="13" idx="1"/>
          </p:cNvCxnSpPr>
          <p:nvPr/>
        </p:nvCxnSpPr>
        <p:spPr>
          <a:xfrm flipV="1">
            <a:off x="2643174" y="2214554"/>
            <a:ext cx="1357322" cy="10001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angular"/>
          <p:cNvCxnSpPr>
            <a:stCxn id="12" idx="3"/>
            <a:endCxn id="10" idx="1"/>
          </p:cNvCxnSpPr>
          <p:nvPr/>
        </p:nvCxnSpPr>
        <p:spPr>
          <a:xfrm>
            <a:off x="2643174" y="3214686"/>
            <a:ext cx="1357322" cy="20002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>
            <a:stCxn id="13" idx="2"/>
            <a:endCxn id="19" idx="0"/>
          </p:cNvCxnSpPr>
          <p:nvPr/>
        </p:nvCxnSpPr>
        <p:spPr>
          <a:xfrm rot="5400000">
            <a:off x="4393405" y="260746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angular"/>
          <p:cNvCxnSpPr>
            <a:stCxn id="13" idx="3"/>
            <a:endCxn id="9" idx="1"/>
          </p:cNvCxnSpPr>
          <p:nvPr/>
        </p:nvCxnSpPr>
        <p:spPr>
          <a:xfrm flipV="1">
            <a:off x="5143504" y="1678769"/>
            <a:ext cx="1071570" cy="5357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angular"/>
          <p:cNvCxnSpPr>
            <a:stCxn id="13" idx="3"/>
            <a:endCxn id="8" idx="1"/>
          </p:cNvCxnSpPr>
          <p:nvPr/>
        </p:nvCxnSpPr>
        <p:spPr>
          <a:xfrm>
            <a:off x="5143504" y="2214554"/>
            <a:ext cx="1071570" cy="4643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recto de flecha"/>
          <p:cNvCxnSpPr>
            <a:stCxn id="8" idx="2"/>
            <a:endCxn id="23" idx="0"/>
          </p:cNvCxnSpPr>
          <p:nvPr/>
        </p:nvCxnSpPr>
        <p:spPr>
          <a:xfrm rot="5400000">
            <a:off x="6536545" y="31432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 de flecha"/>
          <p:cNvCxnSpPr>
            <a:stCxn id="23" idx="2"/>
            <a:endCxn id="5" idx="0"/>
          </p:cNvCxnSpPr>
          <p:nvPr/>
        </p:nvCxnSpPr>
        <p:spPr>
          <a:xfrm rot="5400000">
            <a:off x="6572264" y="453628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 de flecha"/>
          <p:cNvCxnSpPr>
            <a:stCxn id="10" idx="3"/>
            <a:endCxn id="5" idx="1"/>
          </p:cNvCxnSpPr>
          <p:nvPr/>
        </p:nvCxnSpPr>
        <p:spPr>
          <a:xfrm>
            <a:off x="5286380" y="521495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angular"/>
          <p:cNvCxnSpPr>
            <a:stCxn id="9" idx="3"/>
            <a:endCxn id="21" idx="1"/>
          </p:cNvCxnSpPr>
          <p:nvPr/>
        </p:nvCxnSpPr>
        <p:spPr>
          <a:xfrm>
            <a:off x="7143768" y="1678769"/>
            <a:ext cx="357190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 de flecha"/>
          <p:cNvCxnSpPr>
            <a:stCxn id="5" idx="3"/>
            <a:endCxn id="6" idx="1"/>
          </p:cNvCxnSpPr>
          <p:nvPr/>
        </p:nvCxnSpPr>
        <p:spPr>
          <a:xfrm>
            <a:off x="7358082" y="52149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"/>
          <p:cNvCxnSpPr>
            <a:stCxn id="15" idx="3"/>
            <a:endCxn id="17" idx="1"/>
          </p:cNvCxnSpPr>
          <p:nvPr/>
        </p:nvCxnSpPr>
        <p:spPr>
          <a:xfrm>
            <a:off x="3214678" y="450057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angular"/>
          <p:cNvCxnSpPr>
            <a:stCxn id="17" idx="3"/>
            <a:endCxn id="5" idx="1"/>
          </p:cNvCxnSpPr>
          <p:nvPr/>
        </p:nvCxnSpPr>
        <p:spPr>
          <a:xfrm>
            <a:off x="5072066" y="4500570"/>
            <a:ext cx="1071570" cy="7143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Forma"/>
          <p:cNvCxnSpPr>
            <a:stCxn id="21" idx="2"/>
            <a:endCxn id="23" idx="3"/>
          </p:cNvCxnSpPr>
          <p:nvPr/>
        </p:nvCxnSpPr>
        <p:spPr>
          <a:xfrm rot="5400000">
            <a:off x="7233066" y="2911075"/>
            <a:ext cx="1214446" cy="6786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Procedimiento en Secretaría Municipal</a:t>
            </a:r>
            <a:endParaRPr lang="es-ES" sz="4000" dirty="0"/>
          </a:p>
        </p:txBody>
      </p:sp>
      <p:graphicFrame>
        <p:nvGraphicFramePr>
          <p:cNvPr id="7" name="5 Marcador de contenido"/>
          <p:cNvGraphicFramePr>
            <a:graphicFrameLocks/>
          </p:cNvGraphicFramePr>
          <p:nvPr/>
        </p:nvGraphicFramePr>
        <p:xfrm>
          <a:off x="142844" y="1571612"/>
          <a:ext cx="878687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22 Rectángulo"/>
          <p:cNvSpPr/>
          <p:nvPr/>
        </p:nvSpPr>
        <p:spPr>
          <a:xfrm>
            <a:off x="2426015" y="1214422"/>
            <a:ext cx="1267941" cy="82418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500" kern="1200" dirty="0" smtClean="0"/>
              <a:t>ELECCION</a:t>
            </a:r>
            <a:endParaRPr lang="es-ES" sz="1500" kern="1200" dirty="0"/>
          </a:p>
        </p:txBody>
      </p:sp>
      <p:sp>
        <p:nvSpPr>
          <p:cNvPr id="33" name="32 Rectángulo redondeado"/>
          <p:cNvSpPr/>
          <p:nvPr/>
        </p:nvSpPr>
        <p:spPr>
          <a:xfrm>
            <a:off x="142844" y="4929198"/>
            <a:ext cx="1357322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15 días antes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Omisión invalida elección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 rot="5400000" flipH="1" flipV="1">
            <a:off x="320645" y="2250273"/>
            <a:ext cx="107236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857224" y="1685912"/>
            <a:ext cx="1500198" cy="28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 redondeado"/>
          <p:cNvSpPr/>
          <p:nvPr/>
        </p:nvSpPr>
        <p:spPr>
          <a:xfrm>
            <a:off x="1643042" y="4929198"/>
            <a:ext cx="135732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día sgte. hábil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hasta elección</a:t>
            </a:r>
            <a:endParaRPr lang="es-ES" dirty="0"/>
          </a:p>
        </p:txBody>
      </p:sp>
      <p:sp>
        <p:nvSpPr>
          <p:cNvPr id="51" name="50 Rectángulo redondeado"/>
          <p:cNvSpPr/>
          <p:nvPr/>
        </p:nvSpPr>
        <p:spPr>
          <a:xfrm>
            <a:off x="3143240" y="4929198"/>
            <a:ext cx="1785950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ES" sz="1400" dirty="0" smtClean="0"/>
              <a:t> acta elección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/>
              <a:t> </a:t>
            </a:r>
            <a:r>
              <a:rPr lang="es-ES" sz="1400" dirty="0" smtClean="0"/>
              <a:t>Registro socios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/>
              <a:t> </a:t>
            </a:r>
            <a:r>
              <a:rPr lang="es-ES" sz="1400" dirty="0" smtClean="0"/>
              <a:t>Listado votantes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/>
              <a:t> </a:t>
            </a:r>
            <a:r>
              <a:rPr lang="es-ES" sz="1400" dirty="0" smtClean="0"/>
              <a:t>acta CE</a:t>
            </a:r>
          </a:p>
          <a:p>
            <a:pPr>
              <a:buFont typeface="Arial" pitchFamily="34" charset="0"/>
              <a:buChar char="•"/>
            </a:pPr>
            <a:r>
              <a:rPr lang="es-ES" sz="1400" dirty="0"/>
              <a:t> </a:t>
            </a:r>
            <a:r>
              <a:rPr lang="es-ES" sz="1400" dirty="0" smtClean="0"/>
              <a:t>certificado antecedentes</a:t>
            </a:r>
            <a:endParaRPr lang="es-ES" sz="1400" dirty="0"/>
          </a:p>
        </p:txBody>
      </p:sp>
      <p:sp>
        <p:nvSpPr>
          <p:cNvPr id="58" name="57 Rectángulo redondeado"/>
          <p:cNvSpPr/>
          <p:nvPr/>
        </p:nvSpPr>
        <p:spPr>
          <a:xfrm>
            <a:off x="2357422" y="1357298"/>
            <a:ext cx="150019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ELECCION</a:t>
            </a:r>
            <a:endParaRPr lang="es-ES" dirty="0"/>
          </a:p>
        </p:txBody>
      </p:sp>
      <p:sp>
        <p:nvSpPr>
          <p:cNvPr id="60" name="59 Rectángulo redondeado"/>
          <p:cNvSpPr/>
          <p:nvPr/>
        </p:nvSpPr>
        <p:spPr>
          <a:xfrm>
            <a:off x="5214942" y="5072074"/>
            <a:ext cx="157163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Reclamación TER: publicación</a:t>
            </a:r>
            <a:endParaRPr lang="es-ES" dirty="0"/>
          </a:p>
        </p:txBody>
      </p:sp>
      <p:sp>
        <p:nvSpPr>
          <p:cNvPr id="61" name="60 Rectángulo redondeado"/>
          <p:cNvSpPr/>
          <p:nvPr/>
        </p:nvSpPr>
        <p:spPr>
          <a:xfrm>
            <a:off x="7358082" y="4643446"/>
            <a:ext cx="15716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Acoge: publicación</a:t>
            </a:r>
            <a:endParaRPr lang="es-ES" dirty="0"/>
          </a:p>
        </p:txBody>
      </p:sp>
      <p:sp>
        <p:nvSpPr>
          <p:cNvPr id="62" name="61 Rectángulo redondeado"/>
          <p:cNvSpPr/>
          <p:nvPr/>
        </p:nvSpPr>
        <p:spPr>
          <a:xfrm>
            <a:off x="7358082" y="5643578"/>
            <a:ext cx="15716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Rechaza: publicación</a:t>
            </a:r>
            <a:endParaRPr lang="es-ES" dirty="0"/>
          </a:p>
        </p:txBody>
      </p:sp>
      <p:cxnSp>
        <p:nvCxnSpPr>
          <p:cNvPr id="64" name="63 Conector recto"/>
          <p:cNvCxnSpPr>
            <a:endCxn id="58" idx="3"/>
          </p:cNvCxnSpPr>
          <p:nvPr/>
        </p:nvCxnSpPr>
        <p:spPr>
          <a:xfrm rot="10800000">
            <a:off x="3857620" y="1714488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 de flecha"/>
          <p:cNvCxnSpPr/>
          <p:nvPr/>
        </p:nvCxnSpPr>
        <p:spPr>
          <a:xfrm rot="5400000">
            <a:off x="7608115" y="225027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5400000">
            <a:off x="858018" y="4428338"/>
            <a:ext cx="4429156" cy="15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Rectángulo redondeado"/>
          <p:cNvSpPr/>
          <p:nvPr/>
        </p:nvSpPr>
        <p:spPr>
          <a:xfrm>
            <a:off x="1071538" y="1928802"/>
            <a:ext cx="107157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15 DIAS</a:t>
            </a:r>
            <a:endParaRPr lang="es-ES" dirty="0"/>
          </a:p>
        </p:txBody>
      </p:sp>
      <p:sp>
        <p:nvSpPr>
          <p:cNvPr id="72" name="71 Rectángulo redondeado"/>
          <p:cNvSpPr/>
          <p:nvPr/>
        </p:nvSpPr>
        <p:spPr>
          <a:xfrm>
            <a:off x="5500694" y="1857364"/>
            <a:ext cx="107157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20 DIAS</a:t>
            </a:r>
            <a:endParaRPr lang="es-ES" dirty="0"/>
          </a:p>
        </p:txBody>
      </p:sp>
      <p:cxnSp>
        <p:nvCxnSpPr>
          <p:cNvPr id="77" name="76 Conector angular"/>
          <p:cNvCxnSpPr>
            <a:stCxn id="60" idx="3"/>
            <a:endCxn id="61" idx="1"/>
          </p:cNvCxnSpPr>
          <p:nvPr/>
        </p:nvCxnSpPr>
        <p:spPr>
          <a:xfrm flipV="1">
            <a:off x="6786578" y="5000636"/>
            <a:ext cx="571504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angular"/>
          <p:cNvCxnSpPr>
            <a:stCxn id="60" idx="3"/>
            <a:endCxn id="62" idx="1"/>
          </p:cNvCxnSpPr>
          <p:nvPr/>
        </p:nvCxnSpPr>
        <p:spPr>
          <a:xfrm>
            <a:off x="6786578" y="5500702"/>
            <a:ext cx="571504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allAtOnce" animBg="1"/>
      <p:bldP spid="50" grpId="0" build="allAtOnce" animBg="1"/>
      <p:bldP spid="51" grpId="0" build="allAtOnce" animBg="1"/>
      <p:bldP spid="58" grpId="0" build="allAtOnce" animBg="1"/>
      <p:bldP spid="60" grpId="0" build="allAtOnce" animBg="1"/>
      <p:bldP spid="61" grpId="0" build="allAtOnce" animBg="1"/>
      <p:bldP spid="62" grpId="0" build="allAtOnce" animBg="1"/>
      <p:bldP spid="71" grpId="0" build="allAtOnce" animBg="1"/>
      <p:bldP spid="72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dirty="0" smtClean="0"/>
              <a:t>PASO a 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429288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COMUNICACIÓN DE LA ELECCIÓN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PUBLICACION DE LA COMUNICACIÓN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DEPOSITO DE ANTECEDENTES DE ELECCION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VERIFICACION DE CONFORMIDAD LEGAL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EMISION DE CERTIFICADOS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REMISION DE ANTECEDENTES A SRCeI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sz="3200" b="1" dirty="0" smtClean="0"/>
              <a:t>RECLAMACION ANTE EL 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dirty="0" smtClean="0"/>
              <a:t>PASO a 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557216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COMUNICACIÓN DE LA ELECCIÓN (art. 21 Bis)</a:t>
            </a:r>
          </a:p>
          <a:p>
            <a:pPr marL="806450" indent="-514350">
              <a:buFont typeface="+mj-lt"/>
              <a:buAutoNum type="alphaLcParenR"/>
            </a:pPr>
            <a:r>
              <a:rPr lang="es-ES" dirty="0" smtClean="0"/>
              <a:t>La Comisión Electoral comunica al SM la realización de la elección</a:t>
            </a:r>
          </a:p>
          <a:p>
            <a:pPr marL="806450" indent="-514350">
              <a:buFont typeface="+mj-lt"/>
              <a:buAutoNum type="alphaLcParenR"/>
            </a:pPr>
            <a:r>
              <a:rPr lang="es-ES" dirty="0" smtClean="0"/>
              <a:t>Debe realizarse al menos con 15 días de anticipación a la elección</a:t>
            </a:r>
          </a:p>
          <a:p>
            <a:pPr marL="806450" indent="-514350">
              <a:buFont typeface="+mj-lt"/>
              <a:buAutoNum type="alphaLcParenR"/>
            </a:pPr>
            <a:r>
              <a:rPr lang="es-ES" dirty="0" smtClean="0"/>
              <a:t>Si se omite la comunicación, la elección no tendrá validez</a:t>
            </a:r>
          </a:p>
          <a:p>
            <a:pPr marL="1257300" indent="-514350">
              <a:buFont typeface="Arial" pitchFamily="34" charset="0"/>
              <a:buChar char="•"/>
            </a:pPr>
            <a:r>
              <a:rPr lang="es-ES" dirty="0" smtClean="0"/>
              <a:t>¿Cuál es la sanción en caso de incumplimiento?</a:t>
            </a:r>
          </a:p>
          <a:p>
            <a:pPr marL="1257300" indent="-514350">
              <a:buFont typeface="Arial" pitchFamily="34" charset="0"/>
              <a:buChar char="•"/>
            </a:pPr>
            <a:r>
              <a:rPr lang="es-ES" dirty="0" smtClean="0"/>
              <a:t>¿Quién declara esta “nulidad”?</a:t>
            </a:r>
          </a:p>
          <a:p>
            <a:pPr marL="1257300" indent="-514350">
              <a:buFont typeface="Arial" pitchFamily="34" charset="0"/>
              <a:buChar char="•"/>
            </a:pPr>
            <a:r>
              <a:rPr lang="es-ES" dirty="0" smtClean="0"/>
              <a:t>Formato de comunicación de fácil manejo, difusión y publicación</a:t>
            </a:r>
          </a:p>
          <a:p>
            <a:pPr marL="0" indent="0">
              <a:buNone/>
            </a:pPr>
            <a:endParaRPr lang="es-ES" dirty="0" smtClean="0"/>
          </a:p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PUBLICACION DE LA COMUNICACIÓN (art. 21 Bis)</a:t>
            </a:r>
          </a:p>
          <a:p>
            <a:pPr marL="804863" indent="-536575">
              <a:buFont typeface="+mj-lt"/>
              <a:buAutoNum type="alphaLcParenR"/>
            </a:pPr>
            <a:r>
              <a:rPr lang="es-ES" dirty="0" smtClean="0"/>
              <a:t>Publicación por el SM en la Web municipal</a:t>
            </a:r>
          </a:p>
          <a:p>
            <a:pPr marL="804863" indent="-536575">
              <a:buFont typeface="+mj-lt"/>
              <a:buAutoNum type="alphaLcParenR"/>
            </a:pPr>
            <a:r>
              <a:rPr lang="es-ES" dirty="0" smtClean="0"/>
              <a:t>Al día hábil siguiente – hasta la fecha de la elección</a:t>
            </a:r>
          </a:p>
          <a:p>
            <a:pPr marL="804863" indent="-536575">
              <a:buFont typeface="+mj-lt"/>
              <a:buAutoNum type="alphaLcParenR"/>
            </a:pPr>
            <a:r>
              <a:rPr lang="es-ES" dirty="0" smtClean="0"/>
              <a:t>Contravención: infracción grave de deberes funcionarios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32"/>
          </a:xfrm>
        </p:spPr>
        <p:txBody>
          <a:bodyPr anchor="ctr">
            <a:normAutofit/>
          </a:bodyPr>
          <a:lstStyle/>
          <a:p>
            <a:pPr algn="ctr"/>
            <a:r>
              <a:rPr lang="es-ES" dirty="0" smtClean="0"/>
              <a:t>PASO a PASO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1785918" y="1000108"/>
            <a:ext cx="5500726" cy="56436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905000" y="1071546"/>
          <a:ext cx="5332413" cy="5500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o" r:id="rId3" imgW="7021151" imgH="9031978" progId="Word.Document.12">
                  <p:embed/>
                </p:oleObj>
              </mc:Choice>
              <mc:Fallback>
                <p:oleObj name="Documento" r:id="rId3" imgW="7021151" imgH="9031978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071546"/>
                        <a:ext cx="5332413" cy="55007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7157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 smtClean="0"/>
              <a:t>PASO a 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214974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 smtClean="0"/>
              <a:t>DEPOSITO DE ANTECEDENTES DE ELECCION (art. 6º)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Comisión Electoral deposita antecedentes en SM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Dentro del 5º día hábil desde la elección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 smtClean="0"/>
              <a:t>Formato de depósito de fácil manejo y verificación: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Acta de la elección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Registro de Socios actualizado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Registro de socios que sufragaron en la elección</a:t>
            </a:r>
            <a:endParaRPr lang="es-ES" dirty="0" smtClean="0"/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Certificados de antecedentes de los elegidos</a:t>
            </a:r>
          </a:p>
          <a:p>
            <a:pPr marL="1171575" indent="-514350">
              <a:buFont typeface="Arial" pitchFamily="34" charset="0"/>
              <a:buChar char="•"/>
            </a:pPr>
            <a:r>
              <a:rPr lang="es-ES" b="1" u="sng" dirty="0" smtClean="0"/>
              <a:t>Acta establecimiento de la Comisión Electoral 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2327</TotalTime>
  <Words>1016</Words>
  <Application>Microsoft Office PowerPoint</Application>
  <PresentationFormat>Presentación en pantalla (4:3)</PresentationFormat>
  <Paragraphs>165</Paragraphs>
  <Slides>17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Wingdings</vt:lpstr>
      <vt:lpstr>Wingdings 2</vt:lpstr>
      <vt:lpstr>Flujo</vt:lpstr>
      <vt:lpstr>Documento</vt:lpstr>
      <vt:lpstr>LEY Nº 21.146</vt:lpstr>
      <vt:lpstr>FICHA TECNICA</vt:lpstr>
      <vt:lpstr>Nuevas obligaciones legales</vt:lpstr>
      <vt:lpstr>Esquema del nuevo procedimiento</vt:lpstr>
      <vt:lpstr>Procedimiento en Secretaría Municipal</vt:lpstr>
      <vt:lpstr>PASO a PASO</vt:lpstr>
      <vt:lpstr>PASO a PASO</vt:lpstr>
      <vt:lpstr>PASO a PASO</vt:lpstr>
      <vt:lpstr>PASO a PASO</vt:lpstr>
      <vt:lpstr>PASO a PASO</vt:lpstr>
      <vt:lpstr>Presentación de PowerPoint</vt:lpstr>
      <vt:lpstr>Presentación de PowerPoint</vt:lpstr>
      <vt:lpstr>PASO a PASO</vt:lpstr>
      <vt:lpstr>PASO a PASO</vt:lpstr>
      <vt:lpstr>REGISTROS PUBLICOS ART. 6º</vt:lpstr>
      <vt:lpstr>REGISTROS PUBLICOS ART. 6º</vt:lpstr>
      <vt:lpstr>GRACIAS</vt:lpstr>
    </vt:vector>
  </TitlesOfParts>
  <Company>imv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Nº 21.146</dc:title>
  <dc:creator>crilara</dc:creator>
  <cp:lastModifiedBy>Osvaldo Villarroel</cp:lastModifiedBy>
  <cp:revision>158</cp:revision>
  <cp:lastPrinted>2019-08-01T12:57:14Z</cp:lastPrinted>
  <dcterms:created xsi:type="dcterms:W3CDTF">2019-03-29T14:17:57Z</dcterms:created>
  <dcterms:modified xsi:type="dcterms:W3CDTF">2019-08-01T13:07:36Z</dcterms:modified>
</cp:coreProperties>
</file>